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61" r:id="rId4"/>
    <p:sldId id="259" r:id="rId5"/>
    <p:sldId id="260" r:id="rId6"/>
    <p:sldId id="277" r:id="rId7"/>
    <p:sldId id="278" r:id="rId8"/>
    <p:sldId id="262" r:id="rId9"/>
    <p:sldId id="263" r:id="rId10"/>
    <p:sldId id="264" r:id="rId11"/>
    <p:sldId id="265" r:id="rId12"/>
    <p:sldId id="266" r:id="rId13"/>
    <p:sldId id="280" r:id="rId14"/>
    <p:sldId id="274" r:id="rId15"/>
    <p:sldId id="273" r:id="rId16"/>
    <p:sldId id="267" r:id="rId17"/>
    <p:sldId id="268" r:id="rId18"/>
    <p:sldId id="272" r:id="rId19"/>
    <p:sldId id="275" r:id="rId20"/>
    <p:sldId id="270" r:id="rId21"/>
    <p:sldId id="271" r:id="rId22"/>
    <p:sldId id="276" r:id="rId23"/>
    <p:sldId id="279" r:id="rId2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588" autoAdjust="0"/>
    <p:restoredTop sz="94718" autoAdjust="0"/>
  </p:normalViewPr>
  <p:slideViewPr>
    <p:cSldViewPr>
      <p:cViewPr varScale="1">
        <p:scale>
          <a:sx n="70" d="100"/>
          <a:sy n="70" d="100"/>
        </p:scale>
        <p:origin x="-1386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3296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png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F81CA0-941C-4B07-840F-5FD9674008FC}" type="datetimeFigureOut">
              <a:rPr lang="en-US" smtClean="0"/>
              <a:pPr/>
              <a:t>2/17/2013</a:t>
            </a:fld>
            <a:endParaRPr lang="en-IN" dirty="0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4D45E-FB97-4A62-B35D-E68824C484CE}" type="slidenum">
              <a:rPr lang="en-IN" smtClean="0"/>
              <a:pPr/>
              <a:t>‹#›</a:t>
            </a:fld>
            <a:endParaRPr lang="en-IN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F81CA0-941C-4B07-840F-5FD9674008FC}" type="datetimeFigureOut">
              <a:rPr lang="en-US" smtClean="0"/>
              <a:pPr/>
              <a:t>2/17/2013</a:t>
            </a:fld>
            <a:endParaRPr lang="en-IN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4D45E-FB97-4A62-B35D-E68824C484CE}" type="slidenum">
              <a:rPr lang="en-IN" smtClean="0"/>
              <a:pPr/>
              <a:t>‹#›</a:t>
            </a:fld>
            <a:endParaRPr lang="en-IN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F81CA0-941C-4B07-840F-5FD9674008FC}" type="datetimeFigureOut">
              <a:rPr lang="en-US" smtClean="0"/>
              <a:pPr/>
              <a:t>2/17/2013</a:t>
            </a:fld>
            <a:endParaRPr lang="en-IN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4D45E-FB97-4A62-B35D-E68824C484CE}" type="slidenum">
              <a:rPr lang="en-IN" smtClean="0"/>
              <a:pPr/>
              <a:t>‹#›</a:t>
            </a:fld>
            <a:endParaRPr lang="en-IN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F81CA0-941C-4B07-840F-5FD9674008FC}" type="datetimeFigureOut">
              <a:rPr lang="en-US" smtClean="0"/>
              <a:pPr/>
              <a:t>2/17/2013</a:t>
            </a:fld>
            <a:endParaRPr lang="en-IN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4D45E-FB97-4A62-B35D-E68824C484CE}" type="slidenum">
              <a:rPr lang="en-IN" smtClean="0"/>
              <a:pPr/>
              <a:t>‹#›</a:t>
            </a:fld>
            <a:endParaRPr lang="en-IN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F81CA0-941C-4B07-840F-5FD9674008FC}" type="datetimeFigureOut">
              <a:rPr lang="en-US" smtClean="0"/>
              <a:pPr/>
              <a:t>2/17/2013</a:t>
            </a:fld>
            <a:endParaRPr lang="en-IN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4D45E-FB97-4A62-B35D-E68824C484CE}" type="slidenum">
              <a:rPr lang="en-IN" smtClean="0"/>
              <a:pPr/>
              <a:t>‹#›</a:t>
            </a:fld>
            <a:endParaRPr lang="en-IN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F81CA0-941C-4B07-840F-5FD9674008FC}" type="datetimeFigureOut">
              <a:rPr lang="en-US" smtClean="0"/>
              <a:pPr/>
              <a:t>2/17/2013</a:t>
            </a:fld>
            <a:endParaRPr lang="en-IN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4D45E-FB97-4A62-B35D-E68824C484CE}" type="slidenum">
              <a:rPr lang="en-IN" smtClean="0"/>
              <a:pPr/>
              <a:t>‹#›</a:t>
            </a:fld>
            <a:endParaRPr lang="en-IN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F81CA0-941C-4B07-840F-5FD9674008FC}" type="datetimeFigureOut">
              <a:rPr lang="en-US" smtClean="0"/>
              <a:pPr/>
              <a:t>2/17/2013</a:t>
            </a:fld>
            <a:endParaRPr lang="en-IN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4D45E-FB97-4A62-B35D-E68824C484CE}" type="slidenum">
              <a:rPr lang="en-IN" smtClean="0"/>
              <a:pPr/>
              <a:t>‹#›</a:t>
            </a:fld>
            <a:endParaRPr lang="en-IN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F81CA0-941C-4B07-840F-5FD9674008FC}" type="datetimeFigureOut">
              <a:rPr lang="en-US" smtClean="0"/>
              <a:pPr/>
              <a:t>2/17/2013</a:t>
            </a:fld>
            <a:endParaRPr lang="en-IN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4D45E-FB97-4A62-B35D-E68824C484CE}" type="slidenum">
              <a:rPr lang="en-IN" smtClean="0"/>
              <a:pPr/>
              <a:t>‹#›</a:t>
            </a:fld>
            <a:endParaRPr lang="en-IN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F81CA0-941C-4B07-840F-5FD9674008FC}" type="datetimeFigureOut">
              <a:rPr lang="en-US" smtClean="0"/>
              <a:pPr/>
              <a:t>2/17/2013</a:t>
            </a:fld>
            <a:endParaRPr lang="en-IN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A484D45E-FB97-4A62-B35D-E68824C484CE}" type="slidenum">
              <a:rPr lang="en-IN" smtClean="0"/>
              <a:pPr/>
              <a:t>‹#›</a:t>
            </a:fld>
            <a:endParaRPr lang="en-IN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F81CA0-941C-4B07-840F-5FD9674008FC}" type="datetimeFigureOut">
              <a:rPr lang="en-US" smtClean="0"/>
              <a:pPr/>
              <a:t>2/17/2013</a:t>
            </a:fld>
            <a:endParaRPr lang="en-IN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4D45E-FB97-4A62-B35D-E68824C484CE}" type="slidenum">
              <a:rPr lang="en-IN" smtClean="0"/>
              <a:pPr/>
              <a:t>‹#›</a:t>
            </a:fld>
            <a:endParaRPr lang="en-IN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F81CA0-941C-4B07-840F-5FD9674008FC}" type="datetimeFigureOut">
              <a:rPr lang="en-US" smtClean="0"/>
              <a:pPr/>
              <a:t>2/17/2013</a:t>
            </a:fld>
            <a:endParaRPr lang="en-IN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4D45E-FB97-4A62-B35D-E68824C484CE}" type="slidenum">
              <a:rPr lang="en-IN" smtClean="0"/>
              <a:pPr/>
              <a:t>‹#›</a:t>
            </a:fld>
            <a:endParaRPr lang="en-IN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EEF81CA0-941C-4B07-840F-5FD9674008FC}" type="datetimeFigureOut">
              <a:rPr lang="en-US" smtClean="0"/>
              <a:pPr/>
              <a:t>2/17/2013</a:t>
            </a:fld>
            <a:endParaRPr lang="en-IN" dirty="0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IN" dirty="0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A484D45E-FB97-4A62-B35D-E68824C484CE}" type="slidenum">
              <a:rPr lang="en-IN" smtClean="0"/>
              <a:pPr/>
              <a:t>‹#›</a:t>
            </a:fld>
            <a:endParaRPr lang="en-IN" dirty="0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://en.wikipedia.org/wiki/Image:Blu-ray_200GB.png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http://www.blu-raydisc.com/assets/largeparagraphimage/bd_dvd_cd_pits-12754.gif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3400" y="785794"/>
            <a:ext cx="7851648" cy="1571636"/>
          </a:xfrm>
        </p:spPr>
        <p:txBody>
          <a:bodyPr>
            <a:normAutofit fontScale="90000"/>
          </a:bodyPr>
          <a:lstStyle/>
          <a:p>
            <a:pPr algn="ctr"/>
            <a:r>
              <a:rPr lang="en-US" sz="3600" dirty="0" smtClean="0"/>
              <a:t> 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BLU-RAY DISC TECHNOLOGY</a:t>
            </a:r>
            <a:endParaRPr lang="en-IN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3400" y="4071942"/>
            <a:ext cx="7854696" cy="1928826"/>
          </a:xfrm>
        </p:spPr>
        <p:txBody>
          <a:bodyPr/>
          <a:lstStyle/>
          <a:p>
            <a:r>
              <a:rPr lang="en-US" dirty="0" smtClean="0"/>
              <a:t>BY </a:t>
            </a:r>
          </a:p>
          <a:p>
            <a:r>
              <a:rPr lang="en-US" dirty="0" smtClean="0"/>
              <a:t>G.MAHESH</a:t>
            </a:r>
          </a:p>
          <a:p>
            <a:r>
              <a:rPr lang="en-US" dirty="0" smtClean="0">
                <a:latin typeface="Adobe Garamond Pro" pitchFamily="18" charset="0"/>
              </a:rPr>
              <a:t>09511A0511</a:t>
            </a:r>
            <a:endParaRPr lang="en-IN" dirty="0">
              <a:latin typeface="Adobe Garamond Pro" pitchFamily="18" charset="0"/>
            </a:endParaRPr>
          </a:p>
        </p:txBody>
      </p:sp>
      <p:pic>
        <p:nvPicPr>
          <p:cNvPr id="18433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928926" y="2428868"/>
            <a:ext cx="3286148" cy="15001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u="sng" dirty="0" smtClean="0"/>
              <a:t>CONTENTS</a:t>
            </a:r>
            <a:r>
              <a:rPr lang="en-US" dirty="0" smtClean="0"/>
              <a:t>: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Introduction</a:t>
            </a:r>
          </a:p>
          <a:p>
            <a:r>
              <a:rPr lang="en-US" dirty="0" smtClean="0"/>
              <a:t>History</a:t>
            </a:r>
          </a:p>
          <a:p>
            <a:r>
              <a:rPr lang="en-US" dirty="0" smtClean="0"/>
              <a:t>Characteristics of  Blu-ray Disc.</a:t>
            </a:r>
          </a:p>
          <a:p>
            <a:r>
              <a:rPr lang="en-US" dirty="0" smtClean="0"/>
              <a:t>Specifications of  Blu-ray  Disc.</a:t>
            </a:r>
          </a:p>
          <a:p>
            <a:r>
              <a:rPr lang="en-US" dirty="0" smtClean="0"/>
              <a:t>Applications</a:t>
            </a:r>
          </a:p>
          <a:p>
            <a:r>
              <a:rPr lang="en-US" dirty="0" smtClean="0"/>
              <a:t>Conclusion</a:t>
            </a:r>
          </a:p>
          <a:p>
            <a:pPr>
              <a:buNone/>
            </a:pPr>
            <a:r>
              <a:rPr lang="en-US" dirty="0" smtClean="0"/>
              <a:t> </a:t>
            </a:r>
            <a:endParaRPr lang="en-IN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u="sng" dirty="0" smtClean="0"/>
              <a:t>INTRODUCTION</a:t>
            </a:r>
            <a:r>
              <a:rPr lang="en-US" dirty="0" smtClean="0"/>
              <a:t>: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Font typeface="Wingdings" pitchFamily="2" charset="2"/>
              <a:buChar char="§"/>
            </a:pPr>
            <a:r>
              <a:rPr lang="en-US" sz="2400" dirty="0" smtClean="0"/>
              <a:t>Blu-ray disc (BD) is the next generation optical format.</a:t>
            </a:r>
          </a:p>
          <a:p>
            <a:pPr>
              <a:buNone/>
            </a:pPr>
            <a:endParaRPr lang="en-US" sz="2400" dirty="0" smtClean="0"/>
          </a:p>
          <a:p>
            <a:pPr>
              <a:buFont typeface="Wingdings" pitchFamily="2" charset="2"/>
              <a:buChar char="§"/>
            </a:pPr>
            <a:r>
              <a:rPr lang="en-US" sz="2400" dirty="0" smtClean="0"/>
              <a:t>Developed to enable recording, rewriting and playback of high-definition video (HD), as well as storing large amounts of data.</a:t>
            </a:r>
          </a:p>
          <a:p>
            <a:pPr>
              <a:buNone/>
            </a:pPr>
            <a:endParaRPr lang="en-US" sz="2400" dirty="0" smtClean="0"/>
          </a:p>
          <a:p>
            <a:pPr>
              <a:buFont typeface="Wingdings" pitchFamily="2" charset="2"/>
              <a:buChar char="§"/>
            </a:pPr>
            <a:r>
              <a:rPr lang="en-US" sz="2400" dirty="0" smtClean="0"/>
              <a:t>The “e” was intentionally left out of the name due to trademark restrictions.</a:t>
            </a:r>
          </a:p>
          <a:p>
            <a:pPr>
              <a:buNone/>
            </a:pPr>
            <a:endParaRPr lang="en-US" sz="2400" dirty="0" smtClean="0"/>
          </a:p>
          <a:p>
            <a:pPr>
              <a:buFont typeface="Wingdings" pitchFamily="2" charset="2"/>
              <a:buChar char="§"/>
            </a:pPr>
            <a:r>
              <a:rPr lang="fi-FI" sz="2400" dirty="0" smtClean="0"/>
              <a:t>The name Blu-ray is derived from the blue-violet laser it uses to read and write to the disc.</a:t>
            </a:r>
            <a:endParaRPr lang="en-US" sz="2400" dirty="0" smtClean="0"/>
          </a:p>
          <a:p>
            <a:pPr>
              <a:buFont typeface="Wingdings" pitchFamily="2" charset="2"/>
              <a:buChar char="§"/>
            </a:pPr>
            <a:endParaRPr lang="en-US" sz="2400" dirty="0" smtClean="0"/>
          </a:p>
          <a:p>
            <a:pPr>
              <a:buFont typeface="Wingdings" pitchFamily="2" charset="2"/>
              <a:buChar char="§"/>
            </a:pPr>
            <a:endParaRPr lang="en-IN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u="sng" dirty="0" smtClean="0"/>
              <a:t>HISTORY</a:t>
            </a:r>
            <a:r>
              <a:rPr lang="en-US" dirty="0" smtClean="0"/>
              <a:t>: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5720" y="1935480"/>
            <a:ext cx="8401080" cy="4636792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v"/>
            </a:pPr>
            <a:r>
              <a:rPr lang="en-US" sz="3200" b="1" u="sng" dirty="0" smtClean="0">
                <a:latin typeface="+mj-lt"/>
              </a:rPr>
              <a:t>1ST</a:t>
            </a:r>
            <a:r>
              <a:rPr lang="en-US" sz="3200" b="1" dirty="0" smtClean="0">
                <a:latin typeface="+mj-lt"/>
              </a:rPr>
              <a:t> </a:t>
            </a:r>
            <a:r>
              <a:rPr lang="en-US" sz="3200" b="1" u="sng" dirty="0" smtClean="0">
                <a:latin typeface="+mj-lt"/>
              </a:rPr>
              <a:t>GENERATION</a:t>
            </a:r>
            <a:r>
              <a:rPr lang="en-US" sz="3200" b="1" dirty="0" smtClean="0">
                <a:latin typeface="+mj-lt"/>
              </a:rPr>
              <a:t>:</a:t>
            </a:r>
          </a:p>
          <a:p>
            <a:pPr>
              <a:buFont typeface="Wingdings" pitchFamily="2" charset="2"/>
              <a:buChar char="ü"/>
            </a:pPr>
            <a:r>
              <a:rPr lang="en-US" sz="2400" dirty="0" smtClean="0"/>
              <a:t>Compact disc (CD):  ---  650/700 MB</a:t>
            </a:r>
          </a:p>
          <a:p>
            <a:pPr>
              <a:lnSpc>
                <a:spcPct val="90000"/>
              </a:lnSpc>
              <a:buFont typeface="Wingdings" pitchFamily="2" charset="2"/>
              <a:buChar char="ü"/>
            </a:pPr>
            <a:r>
              <a:rPr lang="en-US" sz="2400" dirty="0" smtClean="0"/>
              <a:t> It is with us for over 20 years.</a:t>
            </a:r>
          </a:p>
          <a:p>
            <a:pPr>
              <a:lnSpc>
                <a:spcPct val="90000"/>
              </a:lnSpc>
              <a:buFont typeface="Wingdings" pitchFamily="2" charset="2"/>
              <a:buChar char="ü"/>
            </a:pPr>
            <a:r>
              <a:rPr lang="en-US" sz="2400" dirty="0" smtClean="0"/>
              <a:t> Wavelength of laser which reads data: 780 nm</a:t>
            </a:r>
          </a:p>
          <a:p>
            <a:pPr>
              <a:lnSpc>
                <a:spcPct val="90000"/>
              </a:lnSpc>
              <a:buFont typeface="Wingdings" pitchFamily="2" charset="2"/>
              <a:buChar char="ü"/>
            </a:pPr>
            <a:r>
              <a:rPr lang="en-US" sz="2400" dirty="0" smtClean="0"/>
              <a:t> Color of laser: </a:t>
            </a:r>
            <a:r>
              <a:rPr lang="en-US" sz="2400" dirty="0" smtClean="0">
                <a:solidFill>
                  <a:srgbClr val="EB3D0D"/>
                </a:solidFill>
              </a:rPr>
              <a:t>Red</a:t>
            </a:r>
          </a:p>
          <a:p>
            <a:pPr>
              <a:lnSpc>
                <a:spcPct val="90000"/>
              </a:lnSpc>
              <a:buFont typeface="Wingdings" pitchFamily="2" charset="2"/>
              <a:buChar char="v"/>
            </a:pPr>
            <a:r>
              <a:rPr lang="en-US" sz="3200" b="1" u="sng" dirty="0" smtClean="0">
                <a:latin typeface="+mj-lt"/>
              </a:rPr>
              <a:t>2ND GENERATION</a:t>
            </a:r>
            <a:r>
              <a:rPr lang="en-IN" sz="3200" b="1" dirty="0" smtClean="0">
                <a:latin typeface="+mj-lt"/>
              </a:rPr>
              <a:t>:</a:t>
            </a:r>
          </a:p>
          <a:p>
            <a:pPr>
              <a:lnSpc>
                <a:spcPct val="90000"/>
              </a:lnSpc>
              <a:buFont typeface="Wingdings" pitchFamily="2" charset="2"/>
              <a:buChar char="ü"/>
            </a:pPr>
            <a:r>
              <a:rPr lang="en-US" sz="2400" dirty="0" smtClean="0"/>
              <a:t> Digital versatile disc (DVD): ---  4.7 GB</a:t>
            </a:r>
          </a:p>
          <a:p>
            <a:pPr>
              <a:lnSpc>
                <a:spcPct val="90000"/>
              </a:lnSpc>
              <a:buFont typeface="Wingdings" pitchFamily="2" charset="2"/>
              <a:buChar char="ü"/>
            </a:pPr>
            <a:r>
              <a:rPr lang="en-US" sz="2400" dirty="0" smtClean="0"/>
              <a:t> It offers high quality sound and video than CD.</a:t>
            </a:r>
          </a:p>
          <a:p>
            <a:pPr>
              <a:lnSpc>
                <a:spcPct val="90000"/>
              </a:lnSpc>
              <a:buFont typeface="Wingdings" pitchFamily="2" charset="2"/>
              <a:buChar char="ü"/>
            </a:pPr>
            <a:r>
              <a:rPr lang="en-US" sz="2400" dirty="0" smtClean="0"/>
              <a:t> Wavelength of laser which reads data: 650 nm</a:t>
            </a:r>
          </a:p>
          <a:p>
            <a:pPr>
              <a:lnSpc>
                <a:spcPct val="90000"/>
              </a:lnSpc>
              <a:buFont typeface="Wingdings" pitchFamily="2" charset="2"/>
              <a:buChar char="ü"/>
            </a:pPr>
            <a:r>
              <a:rPr lang="en-US" sz="2400" dirty="0" smtClean="0"/>
              <a:t> Color of laser: </a:t>
            </a:r>
            <a:r>
              <a:rPr lang="en-US" sz="2400" dirty="0" smtClean="0">
                <a:solidFill>
                  <a:srgbClr val="EB3D0D"/>
                </a:solidFill>
              </a:rPr>
              <a:t>Red</a:t>
            </a:r>
            <a:endParaRPr lang="en-IN" sz="2400" dirty="0" smtClean="0"/>
          </a:p>
          <a:p>
            <a:pPr>
              <a:lnSpc>
                <a:spcPct val="90000"/>
              </a:lnSpc>
              <a:buFont typeface="Wingdings" pitchFamily="2" charset="2"/>
              <a:buChar char="v"/>
            </a:pPr>
            <a:endParaRPr lang="en-US" sz="3200" dirty="0" smtClean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85794"/>
            <a:ext cx="8229600" cy="71438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(</a:t>
            </a:r>
            <a:r>
              <a:rPr lang="en-US" sz="4400" dirty="0" smtClean="0"/>
              <a:t>CONTD</a:t>
            </a:r>
            <a:r>
              <a:rPr lang="en-US" dirty="0" smtClean="0"/>
              <a:t>..)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00174"/>
            <a:ext cx="8229600" cy="5143536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v"/>
            </a:pPr>
            <a:r>
              <a:rPr lang="en-US" sz="3200" b="1" dirty="0" smtClean="0">
                <a:latin typeface="+mj-lt"/>
              </a:rPr>
              <a:t>  </a:t>
            </a:r>
            <a:r>
              <a:rPr lang="en-US" sz="3200" b="1" u="sng" dirty="0" smtClean="0">
                <a:latin typeface="+mj-lt"/>
              </a:rPr>
              <a:t>3</a:t>
            </a:r>
            <a:r>
              <a:rPr lang="en-US" sz="3200" b="1" u="sng" baseline="30000" dirty="0" smtClean="0">
                <a:latin typeface="+mj-lt"/>
              </a:rPr>
              <a:t>RD</a:t>
            </a:r>
            <a:r>
              <a:rPr lang="en-US" sz="3200" b="1" u="sng" dirty="0" smtClean="0">
                <a:latin typeface="+mj-lt"/>
              </a:rPr>
              <a:t> GENERATION</a:t>
            </a:r>
            <a:r>
              <a:rPr lang="en-US" sz="3200" u="sng" dirty="0" smtClean="0">
                <a:latin typeface="+mj-lt"/>
              </a:rPr>
              <a:t>:</a:t>
            </a:r>
          </a:p>
          <a:p>
            <a:pPr>
              <a:buFont typeface="Wingdings" pitchFamily="2" charset="2"/>
              <a:buChar char="ü"/>
            </a:pPr>
            <a:r>
              <a:rPr lang="en-US" sz="2400" dirty="0" smtClean="0"/>
              <a:t>Blu-ray Disc (BD): ---  25/50 GB</a:t>
            </a:r>
          </a:p>
          <a:p>
            <a:pPr>
              <a:buFont typeface="Wingdings" pitchFamily="2" charset="2"/>
              <a:buChar char="ü"/>
            </a:pPr>
            <a:r>
              <a:rPr lang="en-US" sz="2400" dirty="0" smtClean="0"/>
              <a:t>Developed by </a:t>
            </a:r>
            <a:r>
              <a:rPr lang="en-US" sz="2400" dirty="0" err="1" smtClean="0"/>
              <a:t>blu</a:t>
            </a:r>
            <a:r>
              <a:rPr lang="en-US" sz="2400" dirty="0" smtClean="0"/>
              <a:t>-ray disc association (which includes Apple, Hitachi, HP, LG, Panasonic, Pioneer, Phillips, Samsung, Sony)</a:t>
            </a:r>
          </a:p>
          <a:p>
            <a:pPr>
              <a:buFont typeface="Wingdings" pitchFamily="2" charset="2"/>
              <a:buChar char="ü"/>
            </a:pPr>
            <a:r>
              <a:rPr lang="en-US" sz="2400" dirty="0" smtClean="0"/>
              <a:t>Wavelength of laser which reads data: </a:t>
            </a:r>
            <a:r>
              <a:rPr lang="en-US" sz="2400" u="sng" dirty="0" smtClean="0"/>
              <a:t>405 nm</a:t>
            </a:r>
          </a:p>
          <a:p>
            <a:pPr>
              <a:buFont typeface="Wingdings" pitchFamily="2" charset="2"/>
              <a:buChar char="ü"/>
            </a:pPr>
            <a:r>
              <a:rPr lang="en-US" sz="2400" dirty="0" smtClean="0"/>
              <a:t> Color of laser: </a:t>
            </a:r>
            <a:r>
              <a:rPr lang="en-US" sz="2400" b="1" dirty="0" smtClean="0">
                <a:solidFill>
                  <a:srgbClr val="610CEC"/>
                </a:solidFill>
              </a:rPr>
              <a:t>Blue-violet</a:t>
            </a:r>
            <a:r>
              <a:rPr lang="en-US" sz="2400" b="1" i="1" dirty="0" smtClean="0">
                <a:solidFill>
                  <a:srgbClr val="610CEC"/>
                </a:solidFill>
              </a:rPr>
              <a:t> </a:t>
            </a:r>
            <a:r>
              <a:rPr lang="en-US" sz="2400" b="1" dirty="0" smtClean="0"/>
              <a:t>which was developed by</a:t>
            </a:r>
          </a:p>
          <a:p>
            <a:pPr>
              <a:buFont typeface="Wingdings" pitchFamily="2" charset="2"/>
              <a:buNone/>
            </a:pPr>
            <a:r>
              <a:rPr lang="en-US" sz="2400" b="1" dirty="0" smtClean="0"/>
              <a:t>		SHUJI  NAKAMURA </a:t>
            </a:r>
          </a:p>
          <a:p>
            <a:pPr>
              <a:buFont typeface="Wingdings" pitchFamily="2" charset="2"/>
              <a:buNone/>
            </a:pPr>
            <a:r>
              <a:rPr lang="en-US" sz="2400" b="1" dirty="0" smtClean="0"/>
              <a:t>		at  NICHIA CORPORATION</a:t>
            </a:r>
            <a:endParaRPr lang="en-IN" sz="2400" dirty="0"/>
          </a:p>
        </p:txBody>
      </p:sp>
      <p:pic>
        <p:nvPicPr>
          <p:cNvPr id="4" name="Picture 4" descr="Front of an experimental 200GB rewritable Blu-ray Disc">
            <a:hlinkClick r:id="rId2" tooltip="&quot;Front of an experimental 200GB rewritable Blu-ray Disc&quot;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6000760" y="4643446"/>
            <a:ext cx="1714500" cy="1714500"/>
          </a:xfrm>
          <a:prstGeom prst="rect">
            <a:avLst/>
          </a:prstGeom>
          <a:noFill/>
          <a:ln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800" u="sng" dirty="0">
                <a:latin typeface="+mn-lt"/>
              </a:rPr>
              <a:t>FORMAT</a:t>
            </a:r>
            <a:r>
              <a:rPr lang="en-US" sz="4800" i="1" u="sng" dirty="0">
                <a:latin typeface="+mn-lt"/>
              </a:rPr>
              <a:t>  </a:t>
            </a:r>
            <a:r>
              <a:rPr lang="en-US" sz="4800" u="sng" dirty="0">
                <a:latin typeface="+mn-lt"/>
              </a:rPr>
              <a:t>OF  BD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v"/>
            </a:pPr>
            <a:r>
              <a:rPr lang="en-IN" dirty="0" smtClean="0"/>
              <a:t>BD-ROM - read-only format for distribution of HD movies, games, software, etc.</a:t>
            </a:r>
          </a:p>
          <a:p>
            <a:pPr>
              <a:buFont typeface="Wingdings" pitchFamily="2" charset="2"/>
              <a:buChar char="v"/>
            </a:pPr>
            <a:r>
              <a:rPr lang="en-IN" dirty="0" smtClean="0"/>
              <a:t>BD-R - recordable format for HD video recording and PC data storage.</a:t>
            </a:r>
          </a:p>
          <a:p>
            <a:pPr>
              <a:buFont typeface="Wingdings" pitchFamily="2" charset="2"/>
              <a:buChar char="v"/>
            </a:pPr>
            <a:r>
              <a:rPr lang="en-IN" dirty="0" smtClean="0"/>
              <a:t>BD-RE - rewritable format for HD video recording and PC data storage.</a:t>
            </a:r>
            <a:br>
              <a:rPr lang="en-IN" dirty="0" smtClean="0"/>
            </a:br>
            <a:endParaRPr lang="en-IN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dirty="0">
                <a:latin typeface="+mn-lt"/>
              </a:rPr>
              <a:t>TYPES  OF  BD</a:t>
            </a:r>
            <a:r>
              <a:rPr lang="en-US" sz="6000" dirty="0">
                <a:latin typeface="+mn-lt"/>
              </a:rPr>
              <a:t>: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en-US" b="1" u="sng" dirty="0"/>
              <a:t>SINGLE LAYER</a:t>
            </a:r>
            <a:r>
              <a:rPr lang="en-US" dirty="0"/>
              <a:t> :</a:t>
            </a:r>
          </a:p>
          <a:p>
            <a:pPr>
              <a:buFontTx/>
              <a:buChar char="-"/>
            </a:pPr>
            <a:r>
              <a:rPr lang="en-US" dirty="0"/>
              <a:t>Can hold data up to 25/27 GB that means </a:t>
            </a:r>
            <a:r>
              <a:rPr lang="en-US" dirty="0" smtClean="0"/>
              <a:t>2.5 </a:t>
            </a:r>
            <a:r>
              <a:rPr lang="en-US" dirty="0"/>
              <a:t>hrs of HD video or about 13 hrs of standard video.</a:t>
            </a:r>
          </a:p>
          <a:p>
            <a:pPr>
              <a:buFont typeface="Wingdings" pitchFamily="2" charset="2"/>
              <a:buChar char="Ø"/>
            </a:pPr>
            <a:r>
              <a:rPr lang="en-US" b="1" u="sng" dirty="0"/>
              <a:t>DOUBLE LAYER</a:t>
            </a:r>
            <a:r>
              <a:rPr lang="en-US" dirty="0"/>
              <a:t> :</a:t>
            </a:r>
          </a:p>
          <a:p>
            <a:pPr>
              <a:buFontTx/>
              <a:buChar char="-"/>
            </a:pPr>
            <a:r>
              <a:rPr lang="en-US" dirty="0"/>
              <a:t>Can hold data up to 50 GB that means 4.5 hrs of HD video or more than 20 hrs of standard video.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4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8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367590"/>
          </a:xfrm>
        </p:spPr>
        <p:txBody>
          <a:bodyPr>
            <a:normAutofit/>
          </a:bodyPr>
          <a:lstStyle/>
          <a:p>
            <a:pPr algn="ctr"/>
            <a:r>
              <a:rPr lang="en-US" u="sng" dirty="0" smtClean="0"/>
              <a:t>Characteristics Of Blu-ray Disc</a:t>
            </a:r>
            <a:endParaRPr lang="en-IN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214554"/>
            <a:ext cx="8229600" cy="4110046"/>
          </a:xfrm>
        </p:spPr>
        <p:txBody>
          <a:bodyPr/>
          <a:lstStyle/>
          <a:p>
            <a:pPr>
              <a:buFont typeface="Wingdings" pitchFamily="2" charset="2"/>
              <a:buChar char="v"/>
            </a:pPr>
            <a:r>
              <a:rPr lang="en-US" dirty="0" smtClean="0"/>
              <a:t>Life span.</a:t>
            </a:r>
          </a:p>
          <a:p>
            <a:pPr>
              <a:buFont typeface="Wingdings" pitchFamily="2" charset="2"/>
              <a:buChar char="v"/>
            </a:pPr>
            <a:r>
              <a:rPr lang="en-US" dirty="0" smtClean="0"/>
              <a:t>Content protection.</a:t>
            </a:r>
          </a:p>
          <a:p>
            <a:pPr>
              <a:buFont typeface="Wingdings" pitchFamily="2" charset="2"/>
              <a:buChar char="v"/>
            </a:pPr>
            <a:r>
              <a:rPr lang="en-US" dirty="0" smtClean="0"/>
              <a:t>Cost.</a:t>
            </a:r>
          </a:p>
          <a:p>
            <a:pPr>
              <a:buFont typeface="Wingdings" pitchFamily="2" charset="2"/>
              <a:buChar char="v"/>
            </a:pPr>
            <a:r>
              <a:rPr lang="en-US" dirty="0" smtClean="0"/>
              <a:t>Capacity.</a:t>
            </a:r>
          </a:p>
          <a:p>
            <a:pPr>
              <a:buFont typeface="Wingdings" pitchFamily="2" charset="2"/>
              <a:buChar char="v"/>
            </a:pPr>
            <a:r>
              <a:rPr lang="en-US" dirty="0" smtClean="0"/>
              <a:t>Robustness.</a:t>
            </a:r>
          </a:p>
          <a:p>
            <a:pPr>
              <a:buFont typeface="Wingdings" pitchFamily="2" charset="2"/>
              <a:buChar char="v"/>
            </a:pPr>
            <a:r>
              <a:rPr lang="en-US" dirty="0" smtClean="0"/>
              <a:t>Compatible.</a:t>
            </a:r>
          </a:p>
          <a:p>
            <a:pPr>
              <a:buNone/>
            </a:pPr>
            <a:endParaRPr lang="en-IN" dirty="0"/>
          </a:p>
        </p:txBody>
      </p:sp>
      <p:pic>
        <p:nvPicPr>
          <p:cNvPr id="4" name="Picture 5" descr="Bluray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24400" y="2285992"/>
            <a:ext cx="3348062" cy="30003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785794"/>
            <a:ext cx="8229600" cy="5538806"/>
          </a:xfrm>
        </p:spPr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r>
              <a:rPr lang="en-US" sz="3200" b="1" dirty="0" smtClean="0"/>
              <a:t>Life Span</a:t>
            </a:r>
            <a:r>
              <a:rPr lang="en-US" sz="2800" b="1" dirty="0" smtClean="0"/>
              <a:t>:</a:t>
            </a:r>
          </a:p>
          <a:p>
            <a:pPr>
              <a:buFont typeface="Wingdings" pitchFamily="2" charset="2"/>
              <a:buChar char="ü"/>
            </a:pPr>
            <a:r>
              <a:rPr lang="en-IN" sz="2800" dirty="0" smtClean="0"/>
              <a:t>In the case of ordinary discs, the disc life is less .</a:t>
            </a:r>
          </a:p>
          <a:p>
            <a:pPr>
              <a:buFont typeface="Wingdings" pitchFamily="2" charset="2"/>
              <a:buChar char="ü"/>
            </a:pPr>
            <a:r>
              <a:rPr lang="en-IN" sz="2800" dirty="0" smtClean="0"/>
              <a:t>In the rewritable versions, as re-writing is done repeatedly to one area of the disc most probably, the inner perimeter limiting the disc life.</a:t>
            </a:r>
          </a:p>
          <a:p>
            <a:pPr>
              <a:buFont typeface="Wingdings" pitchFamily="2" charset="2"/>
              <a:buChar char="ü"/>
            </a:pPr>
            <a:r>
              <a:rPr lang="en-IN" sz="2800" dirty="0" smtClean="0"/>
              <a:t>BDFS (</a:t>
            </a:r>
            <a:r>
              <a:rPr lang="en-IN" sz="2800" dirty="0" err="1" smtClean="0"/>
              <a:t>Blu</a:t>
            </a:r>
            <a:r>
              <a:rPr lang="en-IN" sz="2800" dirty="0" smtClean="0"/>
              <a:t>-ray Disc File Structure )is designed so</a:t>
            </a:r>
          </a:p>
          <a:p>
            <a:pPr>
              <a:buNone/>
            </a:pPr>
            <a:r>
              <a:rPr lang="en-IN" sz="2800" dirty="0" smtClean="0"/>
              <a:t>   as to avoid this problem, that uses free disc spaces with equal frequency.</a:t>
            </a:r>
            <a:endParaRPr lang="en-IN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58" y="785794"/>
            <a:ext cx="8229600" cy="5643602"/>
          </a:xfrm>
        </p:spPr>
        <p:txBody>
          <a:bodyPr>
            <a:normAutofit lnSpcReduction="10000"/>
          </a:bodyPr>
          <a:lstStyle/>
          <a:p>
            <a:r>
              <a:rPr lang="en-US" sz="3200" b="1" dirty="0" smtClean="0"/>
              <a:t>Content Protection</a:t>
            </a:r>
            <a:r>
              <a:rPr lang="en-US" sz="3200" dirty="0" smtClean="0"/>
              <a:t>:</a:t>
            </a:r>
          </a:p>
          <a:p>
            <a:pPr>
              <a:buFont typeface="Wingdings" pitchFamily="2" charset="2"/>
              <a:buChar char="ü"/>
            </a:pPr>
            <a:r>
              <a:rPr lang="en-US" dirty="0" smtClean="0"/>
              <a:t> Strongest content and copy protection schemes ever       developed</a:t>
            </a:r>
          </a:p>
          <a:p>
            <a:pPr>
              <a:buFont typeface="Wingdings" pitchFamily="2" charset="2"/>
              <a:buChar char="ü"/>
            </a:pPr>
            <a:r>
              <a:rPr lang="en-US" i="1" dirty="0" smtClean="0"/>
              <a:t> </a:t>
            </a:r>
            <a:r>
              <a:rPr lang="en-US" dirty="0" smtClean="0"/>
              <a:t>Tough to copy the data in BD.</a:t>
            </a:r>
            <a:endParaRPr lang="en-US" i="1" dirty="0" smtClean="0"/>
          </a:p>
          <a:p>
            <a:pPr>
              <a:buNone/>
            </a:pPr>
            <a:endParaRPr lang="en-US" i="1" dirty="0" smtClean="0"/>
          </a:p>
          <a:p>
            <a:pPr>
              <a:buNone/>
            </a:pPr>
            <a:endParaRPr lang="en-US" i="1" dirty="0" smtClean="0"/>
          </a:p>
          <a:p>
            <a:pPr>
              <a:buFont typeface="Wingdings" pitchFamily="2" charset="2"/>
              <a:buChar char="§"/>
            </a:pPr>
            <a:r>
              <a:rPr lang="en-US" sz="2800" b="1" dirty="0" smtClean="0"/>
              <a:t>Cost:</a:t>
            </a:r>
          </a:p>
          <a:p>
            <a:pPr>
              <a:buFont typeface="Wingdings" pitchFamily="2" charset="2"/>
              <a:buChar char="ü"/>
            </a:pPr>
            <a:r>
              <a:rPr lang="en-US" sz="2400" dirty="0" smtClean="0"/>
              <a:t>Long term Profitability model for content </a:t>
            </a:r>
          </a:p>
          <a:p>
            <a:pPr>
              <a:buFont typeface="Wingdings" pitchFamily="2" charset="2"/>
              <a:buNone/>
            </a:pPr>
            <a:r>
              <a:rPr lang="en-US" sz="2400" dirty="0" smtClean="0"/>
              <a:t>   Providers</a:t>
            </a:r>
          </a:p>
          <a:p>
            <a:pPr>
              <a:buFont typeface="Wingdings" pitchFamily="2" charset="2"/>
              <a:buChar char="ü"/>
            </a:pPr>
            <a:r>
              <a:rPr lang="en-US" sz="2400" dirty="0" smtClean="0"/>
              <a:t>Cheapest Production cost</a:t>
            </a:r>
            <a:endParaRPr lang="en-US" sz="2400" b="1" dirty="0" smtClean="0"/>
          </a:p>
          <a:p>
            <a:pPr>
              <a:buNone/>
            </a:pPr>
            <a:endParaRPr lang="en-US" i="1" dirty="0" smtClean="0"/>
          </a:p>
          <a:p>
            <a:pPr>
              <a:buNone/>
            </a:pPr>
            <a:r>
              <a:rPr lang="en-US" dirty="0" smtClean="0"/>
              <a:t>   </a:t>
            </a:r>
            <a:endParaRPr lang="en-IN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857232"/>
            <a:ext cx="8229600" cy="5467368"/>
          </a:xfrm>
        </p:spPr>
        <p:txBody>
          <a:bodyPr/>
          <a:lstStyle/>
          <a:p>
            <a:r>
              <a:rPr lang="en-US" sz="3200" b="1" dirty="0" smtClean="0"/>
              <a:t>Capacity</a:t>
            </a:r>
            <a:r>
              <a:rPr lang="en-US" dirty="0" smtClean="0"/>
              <a:t>:</a:t>
            </a:r>
          </a:p>
          <a:p>
            <a:pPr algn="ctr">
              <a:buNone/>
            </a:pPr>
            <a:r>
              <a:rPr lang="en-US" dirty="0" smtClean="0"/>
              <a:t>The Blu-ray disc enables the recording, rewriting and playback of HD video up to 27 GB of data on a single sided single layer. It is enough to put 2.5 hours of HDTV recording on it. It also can record over 13 hours of standard TV broadcasting </a:t>
            </a:r>
          </a:p>
          <a:p>
            <a:pPr algn="ctr">
              <a:buNone/>
            </a:pPr>
            <a:endParaRPr lang="en-IN" dirty="0"/>
          </a:p>
        </p:txBody>
      </p:sp>
      <p:pic>
        <p:nvPicPr>
          <p:cNvPr id="4" name="Picture 4" descr="http://www.blu-raydisc.com/assets/largeparagraphimage/bd_dvd_cd_pits-12754.gif"/>
          <p:cNvPicPr>
            <a:picLocks noChangeAspect="1" noChangeArrowheads="1"/>
          </p:cNvPicPr>
          <p:nvPr/>
        </p:nvPicPr>
        <p:blipFill>
          <a:blip r:embed="rId2" r:link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428728" y="3841768"/>
            <a:ext cx="6143668" cy="215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28670"/>
            <a:ext cx="8229600" cy="5395930"/>
          </a:xfrm>
        </p:spPr>
        <p:txBody>
          <a:bodyPr/>
          <a:lstStyle/>
          <a:p>
            <a:r>
              <a:rPr lang="en-US" sz="3200" b="1" dirty="0" smtClean="0"/>
              <a:t>Robustness</a:t>
            </a:r>
            <a:r>
              <a:rPr lang="en-US" dirty="0" smtClean="0"/>
              <a:t>:</a:t>
            </a:r>
          </a:p>
          <a:p>
            <a:pPr algn="ctr">
              <a:buNone/>
            </a:pPr>
            <a:r>
              <a:rPr lang="en-US" dirty="0" smtClean="0"/>
              <a:t>Stronger resistance to scratches and fingerprints The protective layer is hard enough to prevent accidental abrasions and allows fingerprints to be removed by wiping the disc with a tissue.</a:t>
            </a:r>
          </a:p>
          <a:p>
            <a:pPr>
              <a:buFont typeface="Wingdings" pitchFamily="2" charset="2"/>
              <a:buChar char="§"/>
            </a:pPr>
            <a:endParaRPr lang="en-US" dirty="0" smtClean="0"/>
          </a:p>
          <a:p>
            <a:pPr>
              <a:buFont typeface="Wingdings" pitchFamily="2" charset="2"/>
              <a:buChar char="§"/>
            </a:pPr>
            <a:r>
              <a:rPr lang="en-US" sz="3200" b="1" dirty="0" smtClean="0"/>
              <a:t>Compatible</a:t>
            </a:r>
            <a:r>
              <a:rPr lang="en-US" dirty="0" smtClean="0"/>
              <a:t>:</a:t>
            </a:r>
          </a:p>
          <a:p>
            <a:pPr algn="ctr">
              <a:buNone/>
            </a:pPr>
            <a:r>
              <a:rPr lang="en-US" sz="2400" dirty="0" smtClean="0"/>
              <a:t>The BD drives are designed to be backward compatible, i.e. CDs and DVDs work equally well with the BD drives.</a:t>
            </a:r>
            <a:endParaRPr lang="en-IN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Blu-ray discs also differ from CDs and DVDs in the way that data is written to them.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428596" y="785794"/>
            <a:ext cx="8429684" cy="5715040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4400" dirty="0">
                <a:latin typeface="+mn-lt"/>
              </a:rPr>
              <a:t>COMPARISON</a:t>
            </a:r>
            <a:r>
              <a:rPr lang="en-US" sz="4800" dirty="0">
                <a:latin typeface="+mn-lt"/>
              </a:rPr>
              <a:t> IN BUILDING BD AND DVD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 lnSpcReduction="20000"/>
          </a:bodyPr>
          <a:lstStyle/>
          <a:p>
            <a:pPr algn="ctr"/>
            <a:endParaRPr lang="en-US" dirty="0" smtClean="0"/>
          </a:p>
          <a:p>
            <a:pPr algn="ctr"/>
            <a:r>
              <a:rPr lang="en-US" dirty="0" smtClean="0"/>
              <a:t>BD</a:t>
            </a:r>
          </a:p>
          <a:p>
            <a:pPr algn="ctr"/>
            <a:endParaRPr lang="en-IN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pPr algn="ctr"/>
            <a:r>
              <a:rPr lang="en-US" dirty="0" smtClean="0"/>
              <a:t>DVD</a:t>
            </a:r>
            <a:endParaRPr lang="en-IN" dirty="0"/>
          </a:p>
        </p:txBody>
      </p:sp>
      <p:sp>
        <p:nvSpPr>
          <p:cNvPr id="10" name="Rectangle 5"/>
          <p:cNvSpPr>
            <a:spLocks noGrp="1" noChangeArrowheads="1"/>
          </p:cNvSpPr>
          <p:nvPr>
            <p:ph sz="quarter" idx="2"/>
          </p:nvPr>
        </p:nvSpPr>
        <p:spPr/>
        <p:txBody>
          <a:bodyPr>
            <a:normAutofit lnSpcReduction="10000"/>
          </a:bodyPr>
          <a:lstStyle/>
          <a:p>
            <a:pPr algn="ctr">
              <a:lnSpc>
                <a:spcPct val="90000"/>
              </a:lnSpc>
              <a:buFontTx/>
              <a:buNone/>
            </a:pPr>
            <a:endParaRPr lang="en-US" dirty="0">
              <a:latin typeface="Comic Sans MS" pitchFamily="66" charset="0"/>
            </a:endParaRPr>
          </a:p>
          <a:p>
            <a:pPr>
              <a:lnSpc>
                <a:spcPct val="90000"/>
              </a:lnSpc>
              <a:buClr>
                <a:schemeClr val="tx1"/>
              </a:buClr>
              <a:buFont typeface="Wingdings" pitchFamily="2" charset="2"/>
              <a:buChar char="Ø"/>
            </a:pPr>
            <a:r>
              <a:rPr lang="en-US" sz="2400" dirty="0"/>
              <a:t>Data is placed on top of a 1.1 mm thick polycarbonate layer</a:t>
            </a:r>
          </a:p>
          <a:p>
            <a:pPr>
              <a:lnSpc>
                <a:spcPct val="90000"/>
              </a:lnSpc>
              <a:buClr>
                <a:schemeClr val="tx1"/>
              </a:buClr>
              <a:buFont typeface="Wingdings" pitchFamily="2" charset="2"/>
              <a:buNone/>
            </a:pPr>
            <a:endParaRPr lang="en-US" sz="2400" dirty="0"/>
          </a:p>
          <a:p>
            <a:pPr>
              <a:lnSpc>
                <a:spcPct val="90000"/>
              </a:lnSpc>
              <a:buClr>
                <a:schemeClr val="tx1"/>
              </a:buClr>
              <a:buFont typeface="Wingdings" pitchFamily="2" charset="2"/>
              <a:buChar char="Ø"/>
            </a:pPr>
            <a:r>
              <a:rPr lang="en-US" sz="2400" dirty="0"/>
              <a:t>Doesn’t suffer from </a:t>
            </a:r>
            <a:r>
              <a:rPr lang="en-US" sz="2400" b="1" i="1" u="sng" dirty="0"/>
              <a:t>BIREFRINGENCE</a:t>
            </a:r>
          </a:p>
          <a:p>
            <a:pPr>
              <a:lnSpc>
                <a:spcPct val="90000"/>
              </a:lnSpc>
              <a:buClr>
                <a:schemeClr val="tx1"/>
              </a:buClr>
              <a:buNone/>
            </a:pPr>
            <a:endParaRPr lang="en-US" sz="2400" b="1" i="1" u="sng" dirty="0"/>
          </a:p>
          <a:p>
            <a:pPr>
              <a:lnSpc>
                <a:spcPct val="90000"/>
              </a:lnSpc>
              <a:buClr>
                <a:schemeClr val="tx1"/>
              </a:buClr>
              <a:buFont typeface="Wingdings" pitchFamily="2" charset="2"/>
              <a:buChar char="Ø"/>
            </a:pPr>
            <a:r>
              <a:rPr lang="en-US" sz="2400" dirty="0"/>
              <a:t>Hard coating is placed outside to protect from scratches or fingerprints</a:t>
            </a:r>
          </a:p>
        </p:txBody>
      </p:sp>
      <p:sp>
        <p:nvSpPr>
          <p:cNvPr id="11" name="Rectangle 6"/>
          <p:cNvSpPr>
            <a:spLocks noGrp="1" noChangeArrowheads="1"/>
          </p:cNvSpPr>
          <p:nvPr>
            <p:ph sz="quarter" idx="4"/>
          </p:nvPr>
        </p:nvSpPr>
        <p:spPr>
          <a:xfrm>
            <a:off x="4645025" y="2071678"/>
            <a:ext cx="4041775" cy="4054485"/>
          </a:xfrm>
        </p:spPr>
        <p:txBody>
          <a:bodyPr>
            <a:normAutofit lnSpcReduction="10000"/>
          </a:bodyPr>
          <a:lstStyle/>
          <a:p>
            <a:pPr algn="ctr">
              <a:lnSpc>
                <a:spcPct val="90000"/>
              </a:lnSpc>
              <a:buFontTx/>
              <a:buNone/>
            </a:pPr>
            <a:endParaRPr lang="en-US" dirty="0">
              <a:latin typeface="Comic Sans MS" pitchFamily="66" charset="0"/>
            </a:endParaRPr>
          </a:p>
          <a:p>
            <a:pPr>
              <a:lnSpc>
                <a:spcPct val="90000"/>
              </a:lnSpc>
              <a:buClr>
                <a:schemeClr val="tx1"/>
              </a:buClr>
              <a:buFont typeface="Wingdings" pitchFamily="2" charset="2"/>
              <a:buChar char="Ø"/>
            </a:pPr>
            <a:r>
              <a:rPr lang="en-US" sz="2400" dirty="0"/>
              <a:t>Data is sandwiched b/w two polycarbonate layers, each 0.6 mm thick</a:t>
            </a:r>
          </a:p>
          <a:p>
            <a:pPr>
              <a:lnSpc>
                <a:spcPct val="90000"/>
              </a:lnSpc>
              <a:buClr>
                <a:schemeClr val="tx1"/>
              </a:buClr>
              <a:buFont typeface="Wingdings" pitchFamily="2" charset="2"/>
              <a:buNone/>
            </a:pPr>
            <a:endParaRPr lang="en-US" sz="2400" dirty="0"/>
          </a:p>
          <a:p>
            <a:pPr>
              <a:lnSpc>
                <a:spcPct val="90000"/>
              </a:lnSpc>
              <a:buClr>
                <a:schemeClr val="tx1"/>
              </a:buClr>
              <a:buFont typeface="Wingdings" pitchFamily="2" charset="2"/>
              <a:buChar char="Ø"/>
            </a:pPr>
            <a:r>
              <a:rPr lang="en-US" sz="2400" dirty="0"/>
              <a:t>Suffer from </a:t>
            </a:r>
            <a:r>
              <a:rPr lang="en-US" sz="2400" b="1" i="1" u="sng" dirty="0"/>
              <a:t>BIREFRINGENCE</a:t>
            </a:r>
          </a:p>
          <a:p>
            <a:pPr>
              <a:lnSpc>
                <a:spcPct val="90000"/>
              </a:lnSpc>
              <a:buClr>
                <a:schemeClr val="tx1"/>
              </a:buClr>
              <a:buNone/>
            </a:pPr>
            <a:endParaRPr lang="en-US" sz="2400" b="1" i="1" u="sng" dirty="0"/>
          </a:p>
          <a:p>
            <a:pPr>
              <a:lnSpc>
                <a:spcPct val="90000"/>
              </a:lnSpc>
              <a:buClr>
                <a:schemeClr val="tx1"/>
              </a:buClr>
              <a:buFont typeface="Wingdings" pitchFamily="2" charset="2"/>
              <a:buChar char="Ø"/>
            </a:pPr>
            <a:r>
              <a:rPr lang="en-US" sz="2400" dirty="0" smtClean="0"/>
              <a:t>No </a:t>
            </a:r>
            <a:r>
              <a:rPr lang="en-US" sz="2400" dirty="0"/>
              <a:t>such hard coating is placed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0" grpId="0"/>
      <p:bldP spid="1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4000" dirty="0" smtClean="0">
                <a:latin typeface="Times New Roman" pitchFamily="18" charset="0"/>
              </a:rPr>
              <a:t>ADVANTAGES</a:t>
            </a:r>
            <a:r>
              <a:rPr lang="en-US" sz="4000" b="1" dirty="0" smtClean="0">
                <a:latin typeface="Times New Roman" pitchFamily="18" charset="0"/>
              </a:rPr>
              <a:t> </a:t>
            </a:r>
            <a:r>
              <a:rPr lang="en-US" sz="4000" dirty="0" smtClean="0">
                <a:latin typeface="Times New Roman" pitchFamily="18" charset="0"/>
              </a:rPr>
              <a:t>OF</a:t>
            </a:r>
            <a:r>
              <a:rPr lang="en-US" sz="4000" b="1" dirty="0" smtClean="0">
                <a:latin typeface="Times New Roman" pitchFamily="18" charset="0"/>
              </a:rPr>
              <a:t> </a:t>
            </a:r>
            <a:r>
              <a:rPr lang="en-US" sz="4000" dirty="0" smtClean="0">
                <a:latin typeface="Times New Roman" pitchFamily="18" charset="0"/>
              </a:rPr>
              <a:t>BD</a:t>
            </a:r>
            <a:endParaRPr lang="en-US" sz="4000" dirty="0" smtClean="0"/>
          </a:p>
        </p:txBody>
      </p:sp>
      <p:sp>
        <p:nvSpPr>
          <p:cNvPr id="5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sz="2800" dirty="0" smtClean="0">
                <a:latin typeface="Times New Roman" pitchFamily="18" charset="0"/>
              </a:rPr>
              <a:t>Record High-Definition Television (HDTV) without any quality loss </a:t>
            </a:r>
          </a:p>
          <a:p>
            <a:pPr eaLnBrk="1" hangingPunct="1"/>
            <a:r>
              <a:rPr lang="en-US" sz="2800" dirty="0" smtClean="0">
                <a:latin typeface="Times New Roman" pitchFamily="18" charset="0"/>
              </a:rPr>
              <a:t>Record  one  program  while  watching  another  on  the  disc </a:t>
            </a:r>
          </a:p>
          <a:p>
            <a:pPr eaLnBrk="1" hangingPunct="1"/>
            <a:r>
              <a:rPr lang="en-US" sz="2800" dirty="0" smtClean="0">
                <a:latin typeface="Times New Roman" pitchFamily="18" charset="0"/>
              </a:rPr>
              <a:t>Edit programs recorded on the disc </a:t>
            </a:r>
          </a:p>
          <a:p>
            <a:pPr eaLnBrk="1" hangingPunct="1"/>
            <a:r>
              <a:rPr lang="en-US" sz="2800" dirty="0" smtClean="0">
                <a:latin typeface="Times New Roman" pitchFamily="18" charset="0"/>
              </a:rPr>
              <a:t>Automatically  search  for  an  empty  space  on  the  disc  to avoid  recording  over  a  program</a:t>
            </a:r>
            <a:r>
              <a:rPr lang="en-US" sz="3600" dirty="0" smtClean="0"/>
              <a:t> </a:t>
            </a:r>
          </a:p>
          <a:p>
            <a:pPr eaLnBrk="1" hangingPunct="1"/>
            <a:r>
              <a:rPr lang="en-US" sz="2800" dirty="0" smtClean="0">
                <a:latin typeface="Times New Roman" pitchFamily="18" charset="0"/>
              </a:rPr>
              <a:t>Access  the  web  to  down  load  subtitles  and  other  extra  features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785786" y="857232"/>
            <a:ext cx="7643866" cy="5786478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71480"/>
            <a:ext cx="8229600" cy="714380"/>
          </a:xfrm>
        </p:spPr>
        <p:txBody>
          <a:bodyPr>
            <a:normAutofit/>
          </a:bodyPr>
          <a:lstStyle/>
          <a:p>
            <a:pPr algn="ctr"/>
            <a:r>
              <a:rPr lang="en-US" sz="3600" dirty="0" smtClean="0"/>
              <a:t>Principle BD Specifications</a:t>
            </a:r>
            <a:endParaRPr lang="en-IN" sz="3600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</p:nvPr>
        </p:nvGraphicFramePr>
        <p:xfrm>
          <a:off x="457200" y="1357296"/>
          <a:ext cx="8229600" cy="445010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571498">
                <a:tc>
                  <a:txBody>
                    <a:bodyPr/>
                    <a:lstStyle/>
                    <a:p>
                      <a:pPr algn="ctr"/>
                      <a:r>
                        <a:rPr lang="en-US" sz="2000" b="0" dirty="0" smtClean="0"/>
                        <a:t>Capacity</a:t>
                      </a:r>
                      <a:endParaRPr lang="en-IN" sz="2000" b="0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2000" b="0" dirty="0" smtClean="0">
                          <a:latin typeface="+mj-lt"/>
                        </a:rPr>
                        <a:t>27</a:t>
                      </a:r>
                      <a:r>
                        <a:rPr lang="en-US" sz="2000" b="0" baseline="0" dirty="0" smtClean="0"/>
                        <a:t> GB(single layer)</a:t>
                      </a:r>
                      <a:endParaRPr lang="en-IN" sz="2000" b="0" dirty="0"/>
                    </a:p>
                  </a:txBody>
                  <a:tcPr/>
                </a:tc>
              </a:tr>
              <a:tr h="539754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Wave length of the laser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latin typeface="+mj-lt"/>
                        </a:rPr>
                        <a:t>405</a:t>
                      </a:r>
                      <a:r>
                        <a:rPr lang="en-US" dirty="0" smtClean="0"/>
                        <a:t>nm</a:t>
                      </a:r>
                      <a:endParaRPr lang="en-IN" dirty="0"/>
                    </a:p>
                  </a:txBody>
                  <a:tcPr/>
                </a:tc>
              </a:tr>
              <a:tr h="539754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Numeric Aperture of the objective lens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latin typeface="+mj-lt"/>
                        </a:rPr>
                        <a:t>0.85</a:t>
                      </a:r>
                      <a:endParaRPr lang="en-IN" dirty="0">
                        <a:latin typeface="+mj-lt"/>
                      </a:endParaRPr>
                    </a:p>
                  </a:txBody>
                  <a:tcPr/>
                </a:tc>
              </a:tr>
              <a:tr h="539754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Data</a:t>
                      </a:r>
                      <a:r>
                        <a:rPr lang="en-US" baseline="0" dirty="0" smtClean="0"/>
                        <a:t> transfer rate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latin typeface="+mj-lt"/>
                        </a:rPr>
                        <a:t>36</a:t>
                      </a:r>
                      <a:r>
                        <a:rPr lang="en-US" dirty="0" smtClean="0"/>
                        <a:t>Mbps</a:t>
                      </a:r>
                      <a:endParaRPr lang="en-IN" dirty="0"/>
                    </a:p>
                  </a:txBody>
                  <a:tcPr/>
                </a:tc>
              </a:tr>
              <a:tr h="539754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Thickness of the disc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latin typeface="+mj-lt"/>
                        </a:rPr>
                        <a:t>1.2</a:t>
                      </a:r>
                      <a:r>
                        <a:rPr lang="en-US" dirty="0" smtClean="0"/>
                        <a:t>mm</a:t>
                      </a:r>
                      <a:endParaRPr lang="en-IN" dirty="0"/>
                    </a:p>
                  </a:txBody>
                  <a:tcPr/>
                </a:tc>
              </a:tr>
              <a:tr h="539754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Diameter of the Centre hole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latin typeface="+mj-lt"/>
                        </a:rPr>
                        <a:t>15</a:t>
                      </a:r>
                      <a:r>
                        <a:rPr lang="en-US" dirty="0" smtClean="0"/>
                        <a:t>mm</a:t>
                      </a:r>
                      <a:endParaRPr lang="en-IN" dirty="0"/>
                    </a:p>
                  </a:txBody>
                  <a:tcPr/>
                </a:tc>
              </a:tr>
              <a:tr h="539754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Recording method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Phase change</a:t>
                      </a:r>
                      <a:endParaRPr lang="en-IN" dirty="0"/>
                    </a:p>
                  </a:txBody>
                  <a:tcPr/>
                </a:tc>
              </a:tr>
              <a:tr h="539754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Visual data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MPEG</a:t>
                      </a:r>
                      <a:r>
                        <a:rPr lang="en-US" baseline="0" dirty="0" smtClean="0"/>
                        <a:t>-2</a:t>
                      </a:r>
                      <a:r>
                        <a:rPr lang="en-US" dirty="0" smtClean="0"/>
                        <a:t> video</a:t>
                      </a:r>
                      <a:endParaRPr lang="en-IN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26" name="Object 2"/>
          <p:cNvGraphicFramePr>
            <a:graphicFrameLocks noGrp="1" noChangeAspect="1"/>
          </p:cNvGraphicFramePr>
          <p:nvPr>
            <p:ph idx="1"/>
          </p:nvPr>
        </p:nvGraphicFramePr>
        <p:xfrm>
          <a:off x="457200" y="1866900"/>
          <a:ext cx="8229600" cy="3792538"/>
        </p:xfrm>
        <a:graphic>
          <a:graphicData uri="http://schemas.openxmlformats.org/presentationml/2006/ole">
            <p:oleObj spid="_x0000_s1026" name="Bitmap Image" r:id="rId3" imgW="9469172" imgH="4361905" progId="PBrush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074" name="Object 2"/>
          <p:cNvGraphicFramePr>
            <a:graphicFrameLocks noGrp="1" noChangeAspect="1"/>
          </p:cNvGraphicFramePr>
          <p:nvPr>
            <p:ph idx="1"/>
          </p:nvPr>
        </p:nvGraphicFramePr>
        <p:xfrm>
          <a:off x="481013" y="857250"/>
          <a:ext cx="8251825" cy="5572125"/>
        </p:xfrm>
        <a:graphic>
          <a:graphicData uri="http://schemas.openxmlformats.org/presentationml/2006/ole">
            <p:oleObj spid="_x0000_s3074" name="Bitmap Image" r:id="rId3" imgW="11031490" imgH="7447619" progId="PBrush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dirty="0" smtClean="0"/>
              <a:t>BLU-RAY DISC APPLICATIONS</a:t>
            </a:r>
            <a:endParaRPr lang="en-IN" sz="3600" dirty="0"/>
          </a:p>
        </p:txBody>
      </p:sp>
      <p:sp>
        <p:nvSpPr>
          <p:cNvPr id="10" name="Content Placeholder 9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Font typeface="Wingdings" pitchFamily="2" charset="2"/>
              <a:buChar char="Ø"/>
            </a:pPr>
            <a:r>
              <a:rPr lang="en-US" sz="2800" dirty="0" smtClean="0"/>
              <a:t>High definition television recording</a:t>
            </a:r>
          </a:p>
          <a:p>
            <a:pPr algn="ctr">
              <a:buFont typeface="Wingdings" pitchFamily="2" charset="2"/>
              <a:buChar char="Ø"/>
            </a:pPr>
            <a:r>
              <a:rPr lang="en-US" sz="2800" dirty="0" smtClean="0"/>
              <a:t>High definition video distribution</a:t>
            </a:r>
          </a:p>
          <a:p>
            <a:pPr algn="ctr">
              <a:buFont typeface="Wingdings" pitchFamily="2" charset="2"/>
              <a:buChar char="Ø"/>
            </a:pPr>
            <a:r>
              <a:rPr lang="en-US" sz="2800" dirty="0" smtClean="0"/>
              <a:t>High definition camcorder archiving</a:t>
            </a:r>
          </a:p>
          <a:p>
            <a:pPr algn="ctr">
              <a:buFont typeface="Wingdings" pitchFamily="2" charset="2"/>
              <a:buChar char="Ø"/>
            </a:pPr>
            <a:r>
              <a:rPr lang="en-US" sz="2800" dirty="0" smtClean="0"/>
              <a:t>Mass data storage</a:t>
            </a:r>
            <a:endParaRPr lang="en-IN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51" name="Object 3"/>
          <p:cNvGraphicFramePr>
            <a:graphicFrameLocks noChangeAspect="1"/>
          </p:cNvGraphicFramePr>
          <p:nvPr/>
        </p:nvGraphicFramePr>
        <p:xfrm>
          <a:off x="214283" y="133350"/>
          <a:ext cx="8624918" cy="6343650"/>
        </p:xfrm>
        <a:graphic>
          <a:graphicData uri="http://schemas.openxmlformats.org/presentationml/2006/ole">
            <p:oleObj spid="_x0000_s2051" name="Bitmap Image" r:id="rId3" imgW="11019048" imgH="7876190" progId="PBrush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 smtClean="0"/>
              <a:t>CONCLUSION:</a:t>
            </a:r>
            <a:endParaRPr lang="en-IN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just">
              <a:lnSpc>
                <a:spcPct val="90000"/>
              </a:lnSpc>
            </a:pPr>
            <a:r>
              <a:rPr lang="en-US" sz="2800" dirty="0" smtClean="0">
                <a:latin typeface="Times New Roman" pitchFamily="18" charset="0"/>
              </a:rPr>
              <a:t>Blu-ray  disc  has  been  a  consistent  road  map  to  emerging  disc  technologies and  there  are  even plans  in  the  works  to develop  a  disc  with  twice  that amount  of  storage.</a:t>
            </a:r>
          </a:p>
          <a:p>
            <a:pPr algn="just">
              <a:lnSpc>
                <a:spcPct val="90000"/>
              </a:lnSpc>
              <a:buNone/>
            </a:pPr>
            <a:endParaRPr lang="en-US" sz="2800" dirty="0" smtClean="0">
              <a:latin typeface="Times New Roman" pitchFamily="18" charset="0"/>
            </a:endParaRPr>
          </a:p>
          <a:p>
            <a:pPr algn="just">
              <a:lnSpc>
                <a:spcPct val="90000"/>
              </a:lnSpc>
            </a:pPr>
            <a:r>
              <a:rPr lang="en-US" sz="2800" dirty="0" smtClean="0">
                <a:latin typeface="Times New Roman" pitchFamily="18" charset="0"/>
              </a:rPr>
              <a:t>It’s  very likely  that  the  technology  will  be  adopted  as  the  next  generation  optical  disc format  for  PC  data  storage  and  replace  technologies  such  as  DVD - R, DVD - RW, and  DVD-RAM.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457200" y="2786058"/>
            <a:ext cx="8305800" cy="1285884"/>
          </a:xfrm>
        </p:spPr>
        <p:txBody>
          <a:bodyPr>
            <a:normAutofit/>
          </a:bodyPr>
          <a:lstStyle/>
          <a:p>
            <a:pPr algn="ctr"/>
            <a:r>
              <a:rPr lang="en-US" sz="6000" dirty="0" smtClean="0"/>
              <a:t>Thank you</a:t>
            </a:r>
            <a:endParaRPr lang="en-IN" sz="6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280</TotalTime>
  <Words>806</Words>
  <Application>Microsoft Office PowerPoint</Application>
  <PresentationFormat>On-screen Show (4:3)</PresentationFormat>
  <Paragraphs>127</Paragraphs>
  <Slides>23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5" baseType="lpstr">
      <vt:lpstr>Flow</vt:lpstr>
      <vt:lpstr>Bitmap Image</vt:lpstr>
      <vt:lpstr>  BLU-RAY DISC TECHNOLOGY</vt:lpstr>
      <vt:lpstr>CONTENTS:</vt:lpstr>
      <vt:lpstr>INTRODUCTION:</vt:lpstr>
      <vt:lpstr>HISTORY:</vt:lpstr>
      <vt:lpstr>(CONTD..)</vt:lpstr>
      <vt:lpstr>FORMAT  OF  BD</vt:lpstr>
      <vt:lpstr>TYPES  OF  BD:</vt:lpstr>
      <vt:lpstr>Characteristics Of Blu-ray Disc</vt:lpstr>
      <vt:lpstr>Slide 9</vt:lpstr>
      <vt:lpstr>Slide 10</vt:lpstr>
      <vt:lpstr>Slide 11</vt:lpstr>
      <vt:lpstr>Slide 12</vt:lpstr>
      <vt:lpstr>Slide 13</vt:lpstr>
      <vt:lpstr>COMPARISON IN BUILDING BD AND DVD</vt:lpstr>
      <vt:lpstr>ADVANTAGES OF BD</vt:lpstr>
      <vt:lpstr>Slide 16</vt:lpstr>
      <vt:lpstr>Principle BD Specifications</vt:lpstr>
      <vt:lpstr>Slide 18</vt:lpstr>
      <vt:lpstr>Slide 19</vt:lpstr>
      <vt:lpstr>BLU-RAY DISC APPLICATIONS</vt:lpstr>
      <vt:lpstr>Slide 21</vt:lpstr>
      <vt:lpstr>CONCLUSION:</vt:lpstr>
      <vt:lpstr>Thank you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 SEMINAR ON  BLU-RAY DISC TECHNOLOGY</dc:title>
  <dc:creator>lenovo</dc:creator>
  <cp:lastModifiedBy>lenovo</cp:lastModifiedBy>
  <cp:revision>37</cp:revision>
  <dcterms:created xsi:type="dcterms:W3CDTF">2013-02-15T07:51:33Z</dcterms:created>
  <dcterms:modified xsi:type="dcterms:W3CDTF">2013-02-17T07:42:35Z</dcterms:modified>
</cp:coreProperties>
</file>